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10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10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-Titel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109" name="Agenda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Agenda-Untertitel</a:t>
            </a:r>
          </a:p>
        </p:txBody>
      </p:sp>
      <p:sp>
        <p:nvSpPr>
          <p:cNvPr id="11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be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bene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kte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Fakten</a:t>
            </a:r>
          </a:p>
        </p:txBody>
      </p:sp>
      <p:sp>
        <p:nvSpPr>
          <p:cNvPr id="12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Quellenangab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Quellenangabe</a:t>
            </a:r>
          </a:p>
        </p:txBody>
      </p:sp>
      <p:sp>
        <p:nvSpPr>
          <p:cNvPr id="136" name="Textebe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alatschüssel mit gebratenem Reis, gekochten Eiern und Stäbchen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chüssel mit Lachsfrikadellen, Salat u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Schüssel mit Pappardelle, Petersilienbutter, gerösteten Haselnüssen und geriebenem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alatschüssel mit gebratenem Reis, gekochten Eiern und Stäbchen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Autor:in und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61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chüssel mit Pappardelle, Petersilienbutter, gerösteten Haselnüssen und geriebenem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Livevideo –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72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7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Livevideo –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82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92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weltbild.ch/media/txt/pdf/9783038127963-309.902.326.pdf" TargetMode="Externa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weltbild.ch/media/txt/pdf/9783038127963-309.902.326.pdf" TargetMode="External"/><Relationship Id="rId3" Type="http://schemas.openxmlformats.org/officeDocument/2006/relationships/image" Target="../media/image3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"/>
          <p:cNvSpPr txBox="1"/>
          <p:nvPr/>
        </p:nvSpPr>
        <p:spPr>
          <a:xfrm>
            <a:off x="3191981" y="837570"/>
            <a:ext cx="4828184" cy="116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7100"/>
            </a:lvl1pPr>
          </a:lstStyle>
          <a:p>
            <a:pPr/>
            <a:r>
              <a:t> </a:t>
            </a:r>
          </a:p>
        </p:txBody>
      </p:sp>
      <p:sp>
        <p:nvSpPr>
          <p:cNvPr id="172" name="Rechteck"/>
          <p:cNvSpPr/>
          <p:nvPr/>
        </p:nvSpPr>
        <p:spPr>
          <a:xfrm>
            <a:off x="16603783" y="11873179"/>
            <a:ext cx="7322373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3" name="Bildschirmfoto 2024-07-22 um 13.23.04.png" descr="Bildschirmfoto 2024-07-22 um 13.23.04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256445" y="11366107"/>
            <a:ext cx="15794206" cy="158286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Rechteck"/>
          <p:cNvSpPr/>
          <p:nvPr/>
        </p:nvSpPr>
        <p:spPr>
          <a:xfrm>
            <a:off x="6242293" y="12223884"/>
            <a:ext cx="1745296" cy="568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5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9085" y="11528601"/>
            <a:ext cx="5948090" cy="180675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-"/>
          <p:cNvSpPr txBox="1"/>
          <p:nvPr/>
        </p:nvSpPr>
        <p:spPr>
          <a:xfrm>
            <a:off x="7177399" y="11971658"/>
            <a:ext cx="383083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200"/>
            </a:lvl1pPr>
          </a:lstStyle>
          <a:p>
            <a:pPr/>
            <a:r>
              <a:t>-</a:t>
            </a:r>
          </a:p>
        </p:txBody>
      </p:sp>
      <p:pic>
        <p:nvPicPr>
          <p:cNvPr id="177" name="brandbird (6).png" descr="brandbird (6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0490" y="549498"/>
            <a:ext cx="19413960" cy="10883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brandbird (11).png" descr="brandbird (1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7939" y="100936"/>
            <a:ext cx="19919036" cy="11780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8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9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60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261" name="Bildschirmfoto 2024-10-25 um 12.48.11.png" descr="Bildschirmfoto 2024-10-25 um 12.48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716" y="2724663"/>
            <a:ext cx="4385118" cy="734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Bildschirmfoto 2024-10-25 um 12.48.18.png" descr="Bildschirmfoto 2024-10-25 um 12.4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3388" y="3367779"/>
            <a:ext cx="85217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Bildschirmfoto 2024-10-25 um 12.48.23.png" descr="Bildschirmfoto 2024-10-25 um 12.48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45847" y="2724663"/>
            <a:ext cx="3284814" cy="734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Bildschirmfoto 2024-10-25 um 12.48.35.png" descr="Bildschirmfoto 2024-10-25 um 12.48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10433" y="3367779"/>
            <a:ext cx="6375401" cy="218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Bildschirmfoto 2024-10-25 um 12.51.48.png" descr="Bildschirmfoto 2024-10-25 um 12.51.4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9136" y="2783719"/>
            <a:ext cx="2197566" cy="616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Bildschirmfoto 2024-10-25 um 12.52.00.png" descr="Bildschirmfoto 2024-10-25 um 12.52.0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7243" y="3490138"/>
            <a:ext cx="6400801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Anwendungsfälle:…"/>
          <p:cNvSpPr txBox="1"/>
          <p:nvPr/>
        </p:nvSpPr>
        <p:spPr>
          <a:xfrm>
            <a:off x="652998" y="5853152"/>
            <a:ext cx="20705674" cy="2374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 sz="3700"/>
            </a:pPr>
            <a:r>
              <a:t>Anwendungsfälle: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Beliebiges KI-Modell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Beliebiger Zweck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Zielgruppen-orientiert </a:t>
            </a:r>
          </a:p>
        </p:txBody>
      </p:sp>
      <p:sp>
        <p:nvSpPr>
          <p:cNvPr id="268" name="Anwendungsfälle:…"/>
          <p:cNvSpPr txBox="1"/>
          <p:nvPr/>
        </p:nvSpPr>
        <p:spPr>
          <a:xfrm>
            <a:off x="16997733" y="5853152"/>
            <a:ext cx="20705673" cy="2374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 sz="3700"/>
            </a:pPr>
            <a:r>
              <a:t>Anwendungsfälle: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Qualitative Übersetzung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Mit spezifischen Regeln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Zielgruppen-orientiert</a:t>
            </a:r>
          </a:p>
        </p:txBody>
      </p:sp>
      <p:sp>
        <p:nvSpPr>
          <p:cNvPr id="269" name="Anwendungsfälle:…"/>
          <p:cNvSpPr txBox="1"/>
          <p:nvPr/>
        </p:nvSpPr>
        <p:spPr>
          <a:xfrm>
            <a:off x="7751751" y="9827724"/>
            <a:ext cx="20705674" cy="2374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 sz="3700"/>
            </a:pPr>
            <a:r>
              <a:t>Anwendungsfälle: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Fokus auf spezifische Aspekte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Zielgruppen-orientiert</a:t>
            </a:r>
          </a:p>
          <a:p>
            <a:pPr marL="609599" indent="-609599">
              <a:lnSpc>
                <a:spcPct val="100000"/>
              </a:lnSpc>
              <a:spcBef>
                <a:spcPts val="100"/>
              </a:spcBef>
              <a:buSzPct val="123000"/>
              <a:buChar char="-"/>
              <a:defRPr sz="3700"/>
            </a:pPr>
            <a:r>
              <a:t>nach Maßgabe journalistischer Kriterien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3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7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275" name="Bildschirmfoto 2024-10-25 um 12.45.25.png" descr="Bildschirmfoto 2024-10-25 um 12.45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3630" y="3171028"/>
            <a:ext cx="15736740" cy="9453745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ranskription lokaler Dateien und Online-Streams (YouTube, Livestreams, Podcasts, etc.):"/>
          <p:cNvSpPr txBox="1"/>
          <p:nvPr/>
        </p:nvSpPr>
        <p:spPr>
          <a:xfrm>
            <a:off x="634227" y="2214434"/>
            <a:ext cx="20705674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Transkription lokaler Dateien und Online-Streams (YouTube, Livestreams, Podcasts, etc.):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9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0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81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282" name="Bildschirmfoto 2024-10-25 um 12.47.40.png" descr="Bildschirmfoto 2024-10-25 um 12.47.40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48"/>
          <a:stretch>
            <a:fillRect/>
          </a:stretch>
        </p:blipFill>
        <p:spPr>
          <a:xfrm>
            <a:off x="2701929" y="3426254"/>
            <a:ext cx="18022819" cy="8779677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Prosa-Modul für Freitext-Wünsche:"/>
          <p:cNvSpPr txBox="1"/>
          <p:nvPr/>
        </p:nvSpPr>
        <p:spPr>
          <a:xfrm>
            <a:off x="634227" y="2214434"/>
            <a:ext cx="20705674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Prosa-Modul für Freitext-Wünsche: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6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7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88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89" name="Instruktionen und Hyperparameter (Expertenmodus):"/>
          <p:cNvSpPr txBox="1"/>
          <p:nvPr/>
        </p:nvSpPr>
        <p:spPr>
          <a:xfrm>
            <a:off x="634227" y="2617924"/>
            <a:ext cx="20705674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Instruktionen und Hyperparameter (Expertenmodus):</a:t>
            </a:r>
          </a:p>
        </p:txBody>
      </p:sp>
      <p:pic>
        <p:nvPicPr>
          <p:cNvPr id="290" name="Bildschirmfoto 2024-10-25 um 12.49.45.png" descr="Bildschirmfoto 2024-10-25 um 12.49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105" y="3295517"/>
            <a:ext cx="22350788" cy="201254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Feedback-Loop:"/>
          <p:cNvSpPr txBox="1"/>
          <p:nvPr/>
        </p:nvSpPr>
        <p:spPr>
          <a:xfrm>
            <a:off x="634227" y="5923328"/>
            <a:ext cx="20705674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Feedback-Loop:</a:t>
            </a:r>
          </a:p>
        </p:txBody>
      </p:sp>
      <p:pic>
        <p:nvPicPr>
          <p:cNvPr id="292" name="Bildschirmfoto 2024-10-25 um 12.49.24.png" descr="Bildschirmfoto 2024-10-25 um 12.49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595" y="6600920"/>
            <a:ext cx="8951113" cy="5904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5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97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298" name="Bildschirmfoto 2024-10-25 um 12.44.58.png" descr="Bildschirmfoto 2024-10-25 um 12.44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3883" y="3219464"/>
            <a:ext cx="15556234" cy="9356872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Nahezu beliebige KI-Anbieter, u.A. auch lokale / „eigene“ KI:"/>
          <p:cNvSpPr txBox="1"/>
          <p:nvPr/>
        </p:nvSpPr>
        <p:spPr>
          <a:xfrm>
            <a:off x="634227" y="2214434"/>
            <a:ext cx="20705674" cy="6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Nahezu beliebige KI-Anbieter, u.A. auch lokale / „eigene“ KI: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30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305" name="Bildschirmfoto 2024-10-25 um 12.48.45.png" descr="Bildschirmfoto 2024-10-25 um 12.48.45.png"/>
          <p:cNvPicPr>
            <a:picLocks noChangeAspect="1"/>
          </p:cNvPicPr>
          <p:nvPr/>
        </p:nvPicPr>
        <p:blipFill>
          <a:blip r:embed="rId2">
            <a:extLst/>
          </a:blip>
          <a:srcRect l="0" t="823" r="0" b="6709"/>
          <a:stretch>
            <a:fillRect/>
          </a:stretch>
        </p:blipFill>
        <p:spPr>
          <a:xfrm>
            <a:off x="3435151" y="3868671"/>
            <a:ext cx="17513867" cy="856132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Aufgeräumte Arbeitsfläche &amp; Community-Prompts:"/>
          <p:cNvSpPr txBox="1"/>
          <p:nvPr/>
        </p:nvSpPr>
        <p:spPr>
          <a:xfrm>
            <a:off x="634227" y="2617924"/>
            <a:ext cx="20705674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Aufgeräumte Arbeitsfläche &amp; Community-Prompts: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9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0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311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312" name="Bildschirmfoto 2024-10-25 um 12.49.11.png" descr="Bildschirmfoto 2024-10-25 um 12.49.11.png"/>
          <p:cNvPicPr>
            <a:picLocks noChangeAspect="1"/>
          </p:cNvPicPr>
          <p:nvPr/>
        </p:nvPicPr>
        <p:blipFill>
          <a:blip r:embed="rId2">
            <a:extLst/>
          </a:blip>
          <a:srcRect l="0" t="5324" r="0" b="7177"/>
          <a:stretch>
            <a:fillRect/>
          </a:stretch>
        </p:blipFill>
        <p:spPr>
          <a:xfrm>
            <a:off x="3761184" y="4233236"/>
            <a:ext cx="16861601" cy="773058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Inhalte direkt aus Websites extrahieren:"/>
          <p:cNvSpPr txBox="1"/>
          <p:nvPr/>
        </p:nvSpPr>
        <p:spPr>
          <a:xfrm>
            <a:off x="634227" y="2617924"/>
            <a:ext cx="20705674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Inhalte direkt aus Websites extrahieren: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7" name="Was leistet RedakTool für wen?"/>
          <p:cNvSpPr txBox="1"/>
          <p:nvPr/>
        </p:nvSpPr>
        <p:spPr>
          <a:xfrm>
            <a:off x="651218" y="716013"/>
            <a:ext cx="9994231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318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pic>
        <p:nvPicPr>
          <p:cNvPr id="319" name="Bildschirmfoto 2024-10-25 um 12.48.56.png" descr="Bildschirmfoto 2024-10-25 um 12.48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5190" y="3750169"/>
            <a:ext cx="16733620" cy="8798393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Accessibility: Dark Mode, Zoom-Stufen, ARIA-Labels (Screenreader):"/>
          <p:cNvSpPr txBox="1"/>
          <p:nvPr/>
        </p:nvSpPr>
        <p:spPr>
          <a:xfrm>
            <a:off x="634227" y="2617924"/>
            <a:ext cx="20705674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b="1" sz="3700"/>
            </a:lvl1pPr>
          </a:lstStyle>
          <a:p>
            <a:pPr/>
            <a:r>
              <a:t>Accessibility: Dark Mode, Zoom-Stufen, ARIA-Labels (Screenreader):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4" name="Feedback aus der Medienlandschaft"/>
          <p:cNvSpPr txBox="1"/>
          <p:nvPr/>
        </p:nvSpPr>
        <p:spPr>
          <a:xfrm>
            <a:off x="651218" y="716013"/>
            <a:ext cx="11456976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</a:p>
        </p:txBody>
      </p:sp>
      <p:sp>
        <p:nvSpPr>
          <p:cNvPr id="32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26" name="Deutschlandradio…"/>
          <p:cNvSpPr txBox="1"/>
          <p:nvPr/>
        </p:nvSpPr>
        <p:spPr>
          <a:xfrm>
            <a:off x="669989" y="2633226"/>
            <a:ext cx="9938158" cy="187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Deutschlandradio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„Wir bräuchten eine Funktion, die es ermöglicht,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</a:t>
            </a:r>
            <a:r>
              <a:rPr b="1"/>
              <a:t>Rechtssicher</a:t>
            </a:r>
            <a:r>
              <a:t> zu </a:t>
            </a:r>
            <a:r>
              <a:rPr b="1"/>
              <a:t>transkribieren</a:t>
            </a:r>
            <a:r>
              <a:t>.“</a:t>
            </a:r>
          </a:p>
        </p:txBody>
      </p:sp>
      <p:sp>
        <p:nvSpPr>
          <p:cNvPr id="327" name="„Ein Feature für Interview-Vorbereitung oder…"/>
          <p:cNvSpPr txBox="1"/>
          <p:nvPr/>
        </p:nvSpPr>
        <p:spPr>
          <a:xfrm>
            <a:off x="1520360" y="4794505"/>
            <a:ext cx="9360713" cy="126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„Ein Feature für </a:t>
            </a:r>
            <a:r>
              <a:rPr b="1"/>
              <a:t>Interview</a:t>
            </a:r>
            <a:r>
              <a:t>-Vorbereitung oder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</a:t>
            </a:r>
            <a:r>
              <a:rPr b="1"/>
              <a:t>Anmoderation</a:t>
            </a:r>
            <a:r>
              <a:t> wäre noch schön.“</a:t>
            </a:r>
          </a:p>
        </p:txBody>
      </p:sp>
      <p:sp>
        <p:nvSpPr>
          <p:cNvPr id="328" name="PrimeNews.ch…"/>
          <p:cNvSpPr txBox="1"/>
          <p:nvPr/>
        </p:nvSpPr>
        <p:spPr>
          <a:xfrm>
            <a:off x="552962" y="6685161"/>
            <a:ext cx="9759392" cy="18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PrimeNews.ch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„WOW! Allein für dieses Tool hat es sich schon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gelohnt, nach München zu kommen!“</a:t>
            </a:r>
          </a:p>
        </p:txBody>
      </p:sp>
      <p:sp>
        <p:nvSpPr>
          <p:cNvPr id="329" name="„Ein großes Problem, wo wir immer viel Zeit verschwenden, ist, den richtigen Titel zu finden!“"/>
          <p:cNvSpPr txBox="1"/>
          <p:nvPr/>
        </p:nvSpPr>
        <p:spPr>
          <a:xfrm>
            <a:off x="997697" y="8996979"/>
            <a:ext cx="1931624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„Ein großes Problem, wo wir immer viel Zeit verschwenden, ist, </a:t>
            </a:r>
            <a:r>
              <a:rPr b="1"/>
              <a:t>den richtigen Titel</a:t>
            </a:r>
            <a:r>
              <a:t> zu finden!“</a:t>
            </a:r>
          </a:p>
        </p:txBody>
      </p:sp>
      <p:sp>
        <p:nvSpPr>
          <p:cNvPr id="330" name="„Kann die Transkription auch verschiedene KI-Modelle?…"/>
          <p:cNvSpPr txBox="1"/>
          <p:nvPr/>
        </p:nvSpPr>
        <p:spPr>
          <a:xfrm>
            <a:off x="1537667" y="10006287"/>
            <a:ext cx="12706961" cy="126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„Kann die Transkription auch verschiedene KI-Modelle?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Wir bräuchten bessere Unterstützung für </a:t>
            </a:r>
            <a:r>
              <a:rPr b="1">
                <a:hlinkClick r:id="rId2" invalidUrl="" action="" tgtFrame="" tooltip="" history="1" highlightClick="0" endSnd="0"/>
              </a:rPr>
              <a:t>Schwyzerdütsch</a:t>
            </a:r>
            <a:r>
              <a:t>.“</a:t>
            </a:r>
          </a:p>
        </p:txBody>
      </p:sp>
      <p:sp>
        <p:nvSpPr>
          <p:cNvPr id="331" name="Freier Journalist…"/>
          <p:cNvSpPr txBox="1"/>
          <p:nvPr/>
        </p:nvSpPr>
        <p:spPr>
          <a:xfrm>
            <a:off x="11961551" y="2164661"/>
            <a:ext cx="12104371" cy="3717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Freier Journalist</a:t>
            </a:r>
            <a:endParaRPr b="1"/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„Ich bin eigentlich kein Fan von KI-Tools.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Das meiste kann ich selbst schneller erledigen.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</a:t>
            </a:r>
            <a:r>
              <a:rPr b="1"/>
              <a:t>Transkription</a:t>
            </a:r>
            <a:r>
              <a:t> und </a:t>
            </a:r>
            <a:r>
              <a:rPr b="1"/>
              <a:t>Creative Writing</a:t>
            </a:r>
            <a:r>
              <a:t> finde ich interessant.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Und man kann das Tool </a:t>
            </a:r>
            <a:r>
              <a:rPr b="1"/>
              <a:t>mit unserem CMS</a:t>
            </a:r>
            <a:r>
              <a:t> verwenden?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Das ist tatsächlich praktisch.“</a:t>
            </a:r>
          </a:p>
        </p:txBody>
      </p:sp>
      <p:sp>
        <p:nvSpPr>
          <p:cNvPr id="332" name="Freie Journalistin…"/>
          <p:cNvSpPr txBox="1"/>
          <p:nvPr/>
        </p:nvSpPr>
        <p:spPr>
          <a:xfrm>
            <a:off x="11942779" y="6181045"/>
            <a:ext cx="10980116" cy="248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Freie Journalistin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„RedakTool hilft mir in meinem Arbeitsalltag. 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Das Zusammenfassen der Inhalte ist gut umgesetzt.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Ich muss mir keinen Prompt dafür überlegen.“</a:t>
            </a:r>
          </a:p>
        </p:txBody>
      </p:sp>
      <p:sp>
        <p:nvSpPr>
          <p:cNvPr id="333" name="😊"/>
          <p:cNvSpPr txBox="1"/>
          <p:nvPr/>
        </p:nvSpPr>
        <p:spPr>
          <a:xfrm>
            <a:off x="5118367" y="2101203"/>
            <a:ext cx="10414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300"/>
            </a:lvl1pPr>
          </a:lstStyle>
          <a:p>
            <a:pPr/>
            <a:r>
              <a:t>😊</a:t>
            </a:r>
          </a:p>
        </p:txBody>
      </p:sp>
      <p:sp>
        <p:nvSpPr>
          <p:cNvPr id="334" name="💡"/>
          <p:cNvSpPr txBox="1"/>
          <p:nvPr/>
        </p:nvSpPr>
        <p:spPr>
          <a:xfrm>
            <a:off x="604775" y="4874459"/>
            <a:ext cx="87630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💡</a:t>
            </a:r>
          </a:p>
        </p:txBody>
      </p:sp>
      <p:sp>
        <p:nvSpPr>
          <p:cNvPr id="335" name="🇨🇭"/>
          <p:cNvSpPr txBox="1"/>
          <p:nvPr/>
        </p:nvSpPr>
        <p:spPr>
          <a:xfrm>
            <a:off x="477775" y="9901761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🇨🇭</a:t>
            </a:r>
          </a:p>
        </p:txBody>
      </p:sp>
      <p:sp>
        <p:nvSpPr>
          <p:cNvPr id="336" name="✍️"/>
          <p:cNvSpPr txBox="1"/>
          <p:nvPr/>
        </p:nvSpPr>
        <p:spPr>
          <a:xfrm>
            <a:off x="20624758" y="8869698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✍️</a:t>
            </a:r>
          </a:p>
        </p:txBody>
      </p:sp>
      <p:sp>
        <p:nvSpPr>
          <p:cNvPr id="337" name="🤩"/>
          <p:cNvSpPr txBox="1"/>
          <p:nvPr/>
        </p:nvSpPr>
        <p:spPr>
          <a:xfrm>
            <a:off x="10562416" y="7431815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🤩</a:t>
            </a:r>
          </a:p>
        </p:txBody>
      </p:sp>
      <p:sp>
        <p:nvSpPr>
          <p:cNvPr id="338" name="😍"/>
          <p:cNvSpPr txBox="1"/>
          <p:nvPr/>
        </p:nvSpPr>
        <p:spPr>
          <a:xfrm>
            <a:off x="5137417" y="6091929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😍</a:t>
            </a:r>
          </a:p>
        </p:txBody>
      </p:sp>
      <p:sp>
        <p:nvSpPr>
          <p:cNvPr id="339" name="🥳"/>
          <p:cNvSpPr txBox="1"/>
          <p:nvPr/>
        </p:nvSpPr>
        <p:spPr>
          <a:xfrm>
            <a:off x="21861143" y="5662366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🥳</a:t>
            </a:r>
          </a:p>
        </p:txBody>
      </p:sp>
      <p:sp>
        <p:nvSpPr>
          <p:cNvPr id="340" name="😃"/>
          <p:cNvSpPr txBox="1"/>
          <p:nvPr/>
        </p:nvSpPr>
        <p:spPr>
          <a:xfrm>
            <a:off x="10562416" y="6091929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😃</a:t>
            </a:r>
          </a:p>
        </p:txBody>
      </p:sp>
      <p:sp>
        <p:nvSpPr>
          <p:cNvPr id="341" name="😉"/>
          <p:cNvSpPr txBox="1"/>
          <p:nvPr/>
        </p:nvSpPr>
        <p:spPr>
          <a:xfrm>
            <a:off x="21797643" y="1961503"/>
            <a:ext cx="1257301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pPr/>
            <a:r>
              <a:t>😉</a:t>
            </a:r>
          </a:p>
        </p:txBody>
      </p:sp>
      <p:pic>
        <p:nvPicPr>
          <p:cNvPr id="342" name="Bildschirmfoto 2024-10-23 um 12.35.28.png" descr="Bildschirmfoto 2024-10-23 um 12.35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258" y="2659450"/>
            <a:ext cx="3901577" cy="572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Bildschirmfoto 2024-10-23 um 12.35.59.png" descr="Bildschirmfoto 2024-10-23 um 12.35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91684" y="6685037"/>
            <a:ext cx="825501" cy="68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7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48" name="Learnings:…"/>
          <p:cNvSpPr txBox="1"/>
          <p:nvPr/>
        </p:nvSpPr>
        <p:spPr>
          <a:xfrm>
            <a:off x="6568151" y="5021612"/>
            <a:ext cx="11247699" cy="367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Learnings: 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Feedback aus der </a:t>
            </a:r>
            <a:r>
              <a:rPr b="1"/>
              <a:t>Medienlandschaft</a:t>
            </a:r>
            <a:endParaRPr i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// Neue Features</a:t>
            </a:r>
          </a:p>
        </p:txBody>
      </p:sp>
      <p:sp>
        <p:nvSpPr>
          <p:cNvPr id="349" name="✅"/>
          <p:cNvSpPr txBox="1"/>
          <p:nvPr/>
        </p:nvSpPr>
        <p:spPr>
          <a:xfrm>
            <a:off x="11830050" y="3747362"/>
            <a:ext cx="72390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966" y="-1262"/>
            <a:ext cx="24388240" cy="137183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Quadrat"/>
          <p:cNvSpPr/>
          <p:nvPr/>
        </p:nvSpPr>
        <p:spPr>
          <a:xfrm>
            <a:off x="23101388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3" name="Feedback aus der Medienlandschaft // Neues Feature: Stream-Transkript"/>
          <p:cNvSpPr txBox="1"/>
          <p:nvPr/>
        </p:nvSpPr>
        <p:spPr>
          <a:xfrm>
            <a:off x="651218" y="716013"/>
            <a:ext cx="22515005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Stream-Transkript</a:t>
            </a:r>
          </a:p>
        </p:txBody>
      </p:sp>
      <p:sp>
        <p:nvSpPr>
          <p:cNvPr id="35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55" name="Deutschlandradio…"/>
          <p:cNvSpPr txBox="1"/>
          <p:nvPr/>
        </p:nvSpPr>
        <p:spPr>
          <a:xfrm>
            <a:off x="669989" y="2940607"/>
            <a:ext cx="16863366" cy="126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Deutschlandradio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„Wir bräuchten eine Funktion, die es ermöglicht, </a:t>
            </a:r>
            <a:r>
              <a:rPr b="1"/>
              <a:t>rechtssicher</a:t>
            </a:r>
            <a:r>
              <a:t> zu </a:t>
            </a:r>
            <a:r>
              <a:rPr b="1"/>
              <a:t>transkribieren</a:t>
            </a:r>
            <a:r>
              <a:t>.“</a:t>
            </a:r>
          </a:p>
        </p:txBody>
      </p:sp>
      <p:pic>
        <p:nvPicPr>
          <p:cNvPr id="356" name="Bildschirmfoto 2024-10-22 um 15.46.15.png" descr="Bildschirmfoto 2024-10-22 um 15.46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553" y="4806763"/>
            <a:ext cx="14121187" cy="7209238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✅"/>
          <p:cNvSpPr txBox="1"/>
          <p:nvPr/>
        </p:nvSpPr>
        <p:spPr>
          <a:xfrm>
            <a:off x="17941627" y="5772150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  <p:sp>
        <p:nvSpPr>
          <p:cNvPr id="358" name="Pfeil"/>
          <p:cNvSpPr/>
          <p:nvPr/>
        </p:nvSpPr>
        <p:spPr>
          <a:xfrm rot="5382719">
            <a:off x="18880663" y="459937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9" name="Lösung:…"/>
          <p:cNvSpPr txBox="1"/>
          <p:nvPr/>
        </p:nvSpPr>
        <p:spPr>
          <a:xfrm>
            <a:off x="15306316" y="5771582"/>
            <a:ext cx="8416907" cy="7179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b="1"/>
            </a:pPr>
            <a:r>
              <a:t>Lösung: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t>Bei der Transkription darf kein Download der Daten im klassischen Sinne stattfinden. Die Medien (Audio/Video) werden noch auf der Website beim abspielen live-transkribiert.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3" name="Feedback aus der Medienlandschaft // Neues Feature: Zusammenfassung"/>
          <p:cNvSpPr txBox="1"/>
          <p:nvPr/>
        </p:nvSpPr>
        <p:spPr>
          <a:xfrm>
            <a:off x="651218" y="716013"/>
            <a:ext cx="22584520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Zusammenfassung</a:t>
            </a:r>
          </a:p>
        </p:txBody>
      </p:sp>
      <p:sp>
        <p:nvSpPr>
          <p:cNvPr id="36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65" name="Freie Journalistin…"/>
          <p:cNvSpPr txBox="1"/>
          <p:nvPr/>
        </p:nvSpPr>
        <p:spPr>
          <a:xfrm>
            <a:off x="717505" y="2621525"/>
            <a:ext cx="19863512" cy="18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Freie Journalistin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„RedakTool hilft mir in meinem Arbeitsalltag. Das Zusammenfassen der Inhalte ist gut umgesetzt.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  Ich muss mir keinen Prompt dafür überlegen.“</a:t>
            </a:r>
          </a:p>
        </p:txBody>
      </p:sp>
      <p:pic>
        <p:nvPicPr>
          <p:cNvPr id="366" name="Bildschirmfoto 2024-10-22 um 15.56.08.png" descr="Bildschirmfoto 2024-10-22 um 15.56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856" y="4520249"/>
            <a:ext cx="13909087" cy="8370253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✅"/>
          <p:cNvSpPr txBox="1"/>
          <p:nvPr/>
        </p:nvSpPr>
        <p:spPr>
          <a:xfrm>
            <a:off x="17885312" y="7276379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  <p:sp>
        <p:nvSpPr>
          <p:cNvPr id="368" name="Pfeil"/>
          <p:cNvSpPr/>
          <p:nvPr/>
        </p:nvSpPr>
        <p:spPr>
          <a:xfrm rot="5382719">
            <a:off x="18880663" y="523437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9" name="Lösung:…"/>
          <p:cNvSpPr txBox="1"/>
          <p:nvPr/>
        </p:nvSpPr>
        <p:spPr>
          <a:xfrm>
            <a:off x="15306316" y="7248873"/>
            <a:ext cx="8416907" cy="558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b="1"/>
            </a:pPr>
            <a:r>
              <a:t>Lösung: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t>Zusammenfassung nach Fokus steuerbar. Jedes KI-Modell verwendbar. Extraktion relevanter Inhalte. Quell-Text-Eingabe kombinierbar mit weiteren Instruktionen.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3" name="Feedback aus der Medienlandschaft // Neues Feature: Interview"/>
          <p:cNvSpPr txBox="1"/>
          <p:nvPr/>
        </p:nvSpPr>
        <p:spPr>
          <a:xfrm>
            <a:off x="651218" y="716013"/>
            <a:ext cx="19877089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Interview</a:t>
            </a:r>
          </a:p>
        </p:txBody>
      </p:sp>
      <p:sp>
        <p:nvSpPr>
          <p:cNvPr id="37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75" name="„Ein Feature für Interview-Vorbereitung oder Anmoderation wäre noch schön.“"/>
          <p:cNvSpPr txBox="1"/>
          <p:nvPr/>
        </p:nvSpPr>
        <p:spPr>
          <a:xfrm>
            <a:off x="1464046" y="2523269"/>
            <a:ext cx="16396107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„Ein Feature für </a:t>
            </a:r>
            <a:r>
              <a:rPr b="1"/>
              <a:t>Interview</a:t>
            </a:r>
            <a:r>
              <a:t>-Vorbereitung oder </a:t>
            </a:r>
            <a:r>
              <a:rPr b="1"/>
              <a:t>Anmoderation</a:t>
            </a:r>
            <a:r>
              <a:t> wäre noch schön.“</a:t>
            </a:r>
          </a:p>
        </p:txBody>
      </p:sp>
      <p:sp>
        <p:nvSpPr>
          <p:cNvPr id="376" name="💡"/>
          <p:cNvSpPr txBox="1"/>
          <p:nvPr/>
        </p:nvSpPr>
        <p:spPr>
          <a:xfrm>
            <a:off x="548461" y="2294388"/>
            <a:ext cx="87630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💡</a:t>
            </a:r>
          </a:p>
        </p:txBody>
      </p:sp>
      <p:pic>
        <p:nvPicPr>
          <p:cNvPr id="377" name="Bildschirmfoto 2024-10-22 um 15.51.04.png" descr="Bildschirmfoto 2024-10-22 um 15.51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215" y="4875065"/>
            <a:ext cx="13888334" cy="7756351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✅"/>
          <p:cNvSpPr txBox="1"/>
          <p:nvPr/>
        </p:nvSpPr>
        <p:spPr>
          <a:xfrm>
            <a:off x="17885312" y="7182522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  <p:sp>
        <p:nvSpPr>
          <p:cNvPr id="379" name="Pfeil"/>
          <p:cNvSpPr/>
          <p:nvPr/>
        </p:nvSpPr>
        <p:spPr>
          <a:xfrm rot="5382719">
            <a:off x="18880663" y="514051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0" name="Lösung:…"/>
          <p:cNvSpPr txBox="1"/>
          <p:nvPr/>
        </p:nvSpPr>
        <p:spPr>
          <a:xfrm>
            <a:off x="15306316" y="7134153"/>
            <a:ext cx="8416907" cy="5631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b="1"/>
            </a:pPr>
            <a:r>
              <a:t>Lösung: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t>Alle Recherche-Ergebnisse einfach in das </a:t>
            </a:r>
            <a:r>
              <a:rPr b="1"/>
              <a:t>Eingabefeld</a:t>
            </a:r>
            <a:r>
              <a:t> kopieren. Im Feld für </a:t>
            </a:r>
            <a:r>
              <a:rPr b="1"/>
              <a:t>Instruktionen</a:t>
            </a:r>
            <a:r>
              <a:t> weitere Regeln vorgeben. </a:t>
            </a:r>
            <a:r>
              <a:rPr b="1"/>
              <a:t>Einstellungen</a:t>
            </a:r>
            <a:r>
              <a:t> konfigurieren.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3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4" name="Feedback aus der Medienlandschaft // Neues Feature: Prosa/Freitext"/>
          <p:cNvSpPr txBox="1"/>
          <p:nvPr/>
        </p:nvSpPr>
        <p:spPr>
          <a:xfrm>
            <a:off x="651218" y="716013"/>
            <a:ext cx="21361786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Prosa/Freitext</a:t>
            </a:r>
          </a:p>
        </p:txBody>
      </p:sp>
      <p:sp>
        <p:nvSpPr>
          <p:cNvPr id="38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86" name="„Ein großes Problem, wo wir immer viel Zeit verschwenden, ist, den richtigen Titel zu finden!“"/>
          <p:cNvSpPr txBox="1"/>
          <p:nvPr/>
        </p:nvSpPr>
        <p:spPr>
          <a:xfrm>
            <a:off x="678584" y="2214434"/>
            <a:ext cx="1931624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„Ein großes Problem, wo wir immer viel Zeit verschwenden, ist, </a:t>
            </a:r>
            <a:r>
              <a:rPr b="1"/>
              <a:t>den richtigen Titel</a:t>
            </a:r>
            <a:r>
              <a:t> zu finden!“</a:t>
            </a:r>
          </a:p>
        </p:txBody>
      </p:sp>
      <p:sp>
        <p:nvSpPr>
          <p:cNvPr id="387" name="✍️"/>
          <p:cNvSpPr txBox="1"/>
          <p:nvPr/>
        </p:nvSpPr>
        <p:spPr>
          <a:xfrm>
            <a:off x="20249331" y="2087153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✍️</a:t>
            </a:r>
          </a:p>
        </p:txBody>
      </p:sp>
      <p:pic>
        <p:nvPicPr>
          <p:cNvPr id="388" name="Bildschirmfoto 2024-10-22 um 15.48.49.png" descr="Bildschirmfoto 2024-10-22 um 15.48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061" y="3206115"/>
            <a:ext cx="13789934" cy="9108439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✅"/>
          <p:cNvSpPr txBox="1"/>
          <p:nvPr/>
        </p:nvSpPr>
        <p:spPr>
          <a:xfrm>
            <a:off x="17885312" y="7182522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  <p:sp>
        <p:nvSpPr>
          <p:cNvPr id="390" name="Pfeil"/>
          <p:cNvSpPr/>
          <p:nvPr/>
        </p:nvSpPr>
        <p:spPr>
          <a:xfrm rot="5382719">
            <a:off x="18880663" y="514051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1" name="Lösung:…"/>
          <p:cNvSpPr txBox="1"/>
          <p:nvPr/>
        </p:nvSpPr>
        <p:spPr>
          <a:xfrm>
            <a:off x="15306316" y="7152924"/>
            <a:ext cx="8416907" cy="5631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b="1"/>
            </a:pPr>
            <a:r>
              <a:t>Lösung: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t>Die Nachricht/Artikel/Prosa einfach in das </a:t>
            </a:r>
            <a:r>
              <a:rPr b="1"/>
              <a:t>Eingabefeld</a:t>
            </a:r>
            <a:r>
              <a:t> kopieren. </a:t>
            </a:r>
            <a:r>
              <a:rPr b="1"/>
              <a:t>Stilbeispiele</a:t>
            </a:r>
            <a:r>
              <a:t> in den Einstellungen angeben. Ggf. Regeln im </a:t>
            </a:r>
            <a:r>
              <a:rPr b="1"/>
              <a:t>Instruktionsfeld</a:t>
            </a:r>
            <a:r>
              <a:t> festlegen.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4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5" name="Feedback aus der Medienlandschaft // Neues Feature: Multi-KI Transkript"/>
          <p:cNvSpPr txBox="1"/>
          <p:nvPr/>
        </p:nvSpPr>
        <p:spPr>
          <a:xfrm>
            <a:off x="651218" y="716013"/>
            <a:ext cx="22980025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Multi-KI Transkript</a:t>
            </a:r>
          </a:p>
        </p:txBody>
      </p:sp>
      <p:sp>
        <p:nvSpPr>
          <p:cNvPr id="396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397" name="Deutschlandradio:…"/>
          <p:cNvSpPr txBox="1"/>
          <p:nvPr/>
        </p:nvSpPr>
        <p:spPr>
          <a:xfrm>
            <a:off x="688761" y="2614908"/>
            <a:ext cx="17023843" cy="126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Deutschlandradio: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„Wir bräuchten eine Funktion, die es ermöglicht, </a:t>
            </a:r>
            <a:r>
              <a:rPr b="1"/>
              <a:t>Rechtssicher</a:t>
            </a:r>
            <a:r>
              <a:t> zu </a:t>
            </a:r>
            <a:r>
              <a:rPr b="1"/>
              <a:t>transkribieren</a:t>
            </a:r>
            <a:r>
              <a:t>.“</a:t>
            </a:r>
          </a:p>
        </p:txBody>
      </p:sp>
      <p:pic>
        <p:nvPicPr>
          <p:cNvPr id="398" name="Bildschirmfoto 2024-10-22 um 15.46.15.png" descr="Bildschirmfoto 2024-10-22 um 15.46.15.png"/>
          <p:cNvPicPr>
            <a:picLocks noChangeAspect="1"/>
          </p:cNvPicPr>
          <p:nvPr/>
        </p:nvPicPr>
        <p:blipFill>
          <a:blip r:embed="rId2">
            <a:extLst/>
          </a:blip>
          <a:srcRect l="0" t="0" r="29038" b="0"/>
          <a:stretch>
            <a:fillRect/>
          </a:stretch>
        </p:blipFill>
        <p:spPr>
          <a:xfrm>
            <a:off x="758040" y="4162752"/>
            <a:ext cx="11443985" cy="8233321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Entscheidung:…"/>
          <p:cNvSpPr txBox="1"/>
          <p:nvPr/>
        </p:nvSpPr>
        <p:spPr>
          <a:xfrm>
            <a:off x="14994320" y="4713960"/>
            <a:ext cx="9236355" cy="8141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defRPr b="1"/>
            </a:pPr>
            <a:r>
              <a:t>Entscheidung:</a:t>
            </a:r>
          </a:p>
          <a:p>
            <a:pPr>
              <a:lnSpc>
                <a:spcPct val="20000"/>
              </a:lnSpc>
            </a:pPr>
            <a:r>
              <a:t>Transkription muss </a:t>
            </a:r>
          </a:p>
          <a:p>
            <a:pPr>
              <a:lnSpc>
                <a:spcPct val="20000"/>
              </a:lnSpc>
            </a:pPr>
            <a:r>
              <a:rPr b="1"/>
              <a:t>ohne Download</a:t>
            </a:r>
            <a:r>
              <a:t> möglich sein!</a:t>
            </a:r>
          </a:p>
          <a:p>
            <a:pPr>
              <a:lnSpc>
                <a:spcPct val="20000"/>
              </a:lnSpc>
            </a:pPr>
            <a:r>
              <a:t>3 Stunden+ in </a:t>
            </a:r>
            <a:r>
              <a:rPr b="1"/>
              <a:t>einem Stream</a:t>
            </a:r>
            <a:r>
              <a:t> </a:t>
            </a:r>
          </a:p>
          <a:p>
            <a:pPr>
              <a:lnSpc>
                <a:spcPct val="20000"/>
              </a:lnSpc>
            </a:pPr>
            <a:r>
              <a:t>sollen auch möglich sein.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rPr b="1"/>
              <a:t>Streams</a:t>
            </a:r>
            <a:r>
              <a:t> und </a:t>
            </a:r>
            <a:r>
              <a:rPr b="1"/>
              <a:t>Uploads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rPr b="1"/>
              <a:t>Multi-KI</a:t>
            </a:r>
            <a:r>
              <a:t>: Whisper, Deepgram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Transkription auf </a:t>
            </a:r>
            <a:r>
              <a:rPr b="1"/>
              <a:t>jeder</a:t>
            </a:r>
            <a:r>
              <a:t> Website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rPr b="1"/>
              <a:t>Audio</a:t>
            </a:r>
            <a:r>
              <a:t> und </a:t>
            </a:r>
            <a:r>
              <a:rPr b="1"/>
              <a:t>Video</a:t>
            </a:r>
            <a:r>
              <a:t> unterstützt</a:t>
            </a:r>
          </a:p>
          <a:p>
            <a:pPr marL="609600" indent="-609600">
              <a:lnSpc>
                <a:spcPct val="20000"/>
              </a:lnSpc>
              <a:buSzPct val="123000"/>
              <a:buChar char="-"/>
            </a:pPr>
            <a:r>
              <a:t>Automatische Trennung </a:t>
            </a:r>
          </a:p>
          <a:p>
            <a:pPr>
              <a:lnSpc>
                <a:spcPct val="20000"/>
              </a:lnSpc>
            </a:pPr>
            <a:r>
              <a:t>an Sprechpausen, </a:t>
            </a:r>
            <a:r>
              <a:rPr b="1"/>
              <a:t>DSP-Vorfilter</a:t>
            </a:r>
          </a:p>
        </p:txBody>
      </p:sp>
      <p:sp>
        <p:nvSpPr>
          <p:cNvPr id="400" name="✅"/>
          <p:cNvSpPr txBox="1"/>
          <p:nvPr/>
        </p:nvSpPr>
        <p:spPr>
          <a:xfrm>
            <a:off x="19424564" y="4723473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3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4" name="Feedback aus der Medienlandschaft // Neues Feature: Finetuning-Modelle"/>
          <p:cNvSpPr txBox="1"/>
          <p:nvPr/>
        </p:nvSpPr>
        <p:spPr>
          <a:xfrm>
            <a:off x="651218" y="716013"/>
            <a:ext cx="23040027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Feedback</a:t>
            </a:r>
            <a:r>
              <a:t> aus der </a:t>
            </a:r>
            <a:r>
              <a:rPr b="1"/>
              <a:t>Medienlandschaft</a:t>
            </a:r>
            <a:r>
              <a:t> // </a:t>
            </a:r>
            <a:r>
              <a:rPr i="1"/>
              <a:t>Neues Feature: Finetuning-Modelle</a:t>
            </a:r>
          </a:p>
        </p:txBody>
      </p:sp>
      <p:sp>
        <p:nvSpPr>
          <p:cNvPr id="40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06" name="PrimeNews.ch:…"/>
          <p:cNvSpPr txBox="1"/>
          <p:nvPr/>
        </p:nvSpPr>
        <p:spPr>
          <a:xfrm>
            <a:off x="688761" y="2614908"/>
            <a:ext cx="12647524" cy="126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rPr b="1"/>
              <a:t>PrimeNews.ch:</a:t>
            </a:r>
          </a:p>
          <a:p>
            <a:pPr>
              <a:lnSpc>
                <a:spcPct val="20000"/>
              </a:lnSpc>
              <a:spcBef>
                <a:spcPts val="3900"/>
              </a:spcBef>
              <a:defRPr sz="3600">
                <a:solidFill>
                  <a:srgbClr val="525252"/>
                </a:solidFill>
              </a:defRPr>
            </a:pPr>
            <a:r>
              <a:t>„Wir bräuchten bessere Unterstützung für </a:t>
            </a:r>
            <a:r>
              <a:rPr b="1">
                <a:hlinkClick r:id="rId2" invalidUrl="" action="" tgtFrame="" tooltip="" history="1" highlightClick="0" endSnd="0"/>
              </a:rPr>
              <a:t>Schwyzerdütsch</a:t>
            </a:r>
            <a:r>
              <a:t>.“</a:t>
            </a:r>
          </a:p>
        </p:txBody>
      </p:sp>
      <p:pic>
        <p:nvPicPr>
          <p:cNvPr id="407" name="Bildschirmfoto 2024-10-22 um 15.46.15.png" descr="Bildschirmfoto 2024-10-22 um 15.46.15.png"/>
          <p:cNvPicPr>
            <a:picLocks noChangeAspect="1"/>
          </p:cNvPicPr>
          <p:nvPr/>
        </p:nvPicPr>
        <p:blipFill>
          <a:blip r:embed="rId3">
            <a:extLst/>
          </a:blip>
          <a:srcRect l="0" t="0" r="29038" b="0"/>
          <a:stretch>
            <a:fillRect/>
          </a:stretch>
        </p:blipFill>
        <p:spPr>
          <a:xfrm>
            <a:off x="758040" y="4162752"/>
            <a:ext cx="11443985" cy="8233321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Entscheidung:…"/>
          <p:cNvSpPr txBox="1"/>
          <p:nvPr/>
        </p:nvSpPr>
        <p:spPr>
          <a:xfrm>
            <a:off x="14994320" y="5090987"/>
            <a:ext cx="8570761" cy="738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b="1"/>
            </a:pPr>
            <a:r>
              <a:t>Entscheidung: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b="1"/>
              <a:t>Finetuning-Modelle</a:t>
            </a:r>
            <a:r>
              <a:t> sollen ebenfalls möglich sein.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SzPct val="123000"/>
              <a:buChar char="-"/>
            </a:pPr>
            <a:r>
              <a:t>Primelime AI-Kooperation für </a:t>
            </a:r>
            <a:r>
              <a:rPr b="1"/>
              <a:t>Whisper v3 Deutsch</a:t>
            </a:r>
            <a:r>
              <a:t>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SzPct val="123000"/>
              <a:buChar char="-"/>
            </a:pPr>
            <a:r>
              <a:t>Discovery von </a:t>
            </a:r>
            <a:r>
              <a:rPr b="1"/>
              <a:t>Trainingsdaten</a:t>
            </a:r>
            <a:r>
              <a:t> für </a:t>
            </a:r>
            <a:r>
              <a:rPr b="1">
                <a:hlinkClick r:id="rId2" invalidUrl="" action="" tgtFrame="" tooltip="" history="1" highlightClick="0" endSnd="0"/>
              </a:rPr>
              <a:t>Schwyzerdütsch</a:t>
            </a:r>
            <a:r>
              <a:t>: Dataset von Fachhochschule Nordwestschweiz (FHNW)</a:t>
            </a:r>
          </a:p>
        </p:txBody>
      </p:sp>
      <p:sp>
        <p:nvSpPr>
          <p:cNvPr id="409" name="✅"/>
          <p:cNvSpPr txBox="1"/>
          <p:nvPr/>
        </p:nvSpPr>
        <p:spPr>
          <a:xfrm>
            <a:off x="19349479" y="5080129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3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14" name="Outlook…"/>
          <p:cNvSpPr txBox="1"/>
          <p:nvPr/>
        </p:nvSpPr>
        <p:spPr>
          <a:xfrm>
            <a:off x="6742304" y="5703288"/>
            <a:ext cx="10899392" cy="2309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Outlook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Wie geht es weiter mit </a:t>
            </a:r>
            <a:r>
              <a:rPr b="1"/>
              <a:t>RedakTool?</a:t>
            </a:r>
          </a:p>
        </p:txBody>
      </p:sp>
      <p:sp>
        <p:nvSpPr>
          <p:cNvPr id="415" name="🛣️"/>
          <p:cNvSpPr txBox="1"/>
          <p:nvPr/>
        </p:nvSpPr>
        <p:spPr>
          <a:xfrm>
            <a:off x="11753850" y="4346641"/>
            <a:ext cx="87630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🛣️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8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9" name="6-Monats-Plan"/>
          <p:cNvSpPr txBox="1"/>
          <p:nvPr/>
        </p:nvSpPr>
        <p:spPr>
          <a:xfrm>
            <a:off x="651218" y="716013"/>
            <a:ext cx="4859624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6-Monats-Plan</a:t>
            </a:r>
          </a:p>
        </p:txBody>
      </p:sp>
      <p:sp>
        <p:nvSpPr>
          <p:cNvPr id="420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21" name="Offizielle Veröffentlichung…"/>
          <p:cNvSpPr txBox="1"/>
          <p:nvPr/>
        </p:nvSpPr>
        <p:spPr>
          <a:xfrm>
            <a:off x="746855" y="2889747"/>
            <a:ext cx="22200710" cy="6726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Offizielle Veröffentlichung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</a:p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rPr b="0"/>
              <a:t>- …als offizielle Chrome/Edge/Firefox-Erweiterung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…als dedizierte App für Windows, Mac, und Linux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Mit </a:t>
            </a:r>
            <a:r>
              <a:rPr b="1"/>
              <a:t>einem Klick</a:t>
            </a:r>
            <a:r>
              <a:t> installierbar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Videos und Dokumentation auf der Website und in RedakTool integriert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4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26" name="Outlook…"/>
          <p:cNvSpPr txBox="1"/>
          <p:nvPr/>
        </p:nvSpPr>
        <p:spPr>
          <a:xfrm>
            <a:off x="7403247" y="5703288"/>
            <a:ext cx="9577506" cy="2309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Outlook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Mehr </a:t>
            </a:r>
            <a:r>
              <a:t>Technische Innovationen</a:t>
            </a:r>
          </a:p>
        </p:txBody>
      </p:sp>
      <p:sp>
        <p:nvSpPr>
          <p:cNvPr id="427" name="🛣️"/>
          <p:cNvSpPr txBox="1"/>
          <p:nvPr/>
        </p:nvSpPr>
        <p:spPr>
          <a:xfrm>
            <a:off x="11753850" y="4346641"/>
            <a:ext cx="87630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🛣️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0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1" name="6-Monats-Plan"/>
          <p:cNvSpPr txBox="1"/>
          <p:nvPr/>
        </p:nvSpPr>
        <p:spPr>
          <a:xfrm>
            <a:off x="651218" y="716013"/>
            <a:ext cx="4859624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6-Monats-Plan</a:t>
            </a:r>
          </a:p>
        </p:txBody>
      </p:sp>
      <p:sp>
        <p:nvSpPr>
          <p:cNvPr id="432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33" name="Features #1: Few Shot-Analyse und Vektordatenbank: Mehrwert entwickeln…"/>
          <p:cNvSpPr txBox="1"/>
          <p:nvPr/>
        </p:nvSpPr>
        <p:spPr>
          <a:xfrm>
            <a:off x="746855" y="2527798"/>
            <a:ext cx="22200710" cy="745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Features #1: Few Shot-Analyse und Vektordatenbank: Mehrwert entwickeln</a:t>
            </a:r>
          </a:p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Bessere Ergebnisse anhand von Beispiel-Texten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Beispieltext werden Vektor-Indiziert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Wenn neue Texte erstellt werden, sucht RedakTool drei passende Beispieltext und fügt sie automatisch in den Prompt ein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So orientiert sich die KI deutlich besser am gewünschten Ziel.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con.svg" descr="icon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748" y="12640159"/>
            <a:ext cx="859487" cy="859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8" y="-88"/>
            <a:ext cx="24384314" cy="13716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brandbird (1).png" descr="brandbird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4807" y="3961847"/>
            <a:ext cx="12200422" cy="872709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hteck"/>
          <p:cNvSpPr/>
          <p:nvPr/>
        </p:nvSpPr>
        <p:spPr>
          <a:xfrm>
            <a:off x="575752" y="272478"/>
            <a:ext cx="1553477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8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5057" y="378426"/>
            <a:ext cx="3483421" cy="105810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0" name="Bildschirmfoto 2024-07-22 um 13.23.20.png" descr="Bildschirmfoto 2024-07-22 um 13.23.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288449" y="1677848"/>
            <a:ext cx="4535823" cy="2767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Bildschirmfoto 2024-07-22 um 13.44.42.png" descr="Bildschirmfoto 2024-07-22 um 13.44.4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92057" y="512303"/>
            <a:ext cx="14621474" cy="79035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Quadrat"/>
          <p:cNvSpPr/>
          <p:nvPr/>
        </p:nvSpPr>
        <p:spPr>
          <a:xfrm>
            <a:off x="23101388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6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7" name="6-Monats-Plan"/>
          <p:cNvSpPr txBox="1"/>
          <p:nvPr/>
        </p:nvSpPr>
        <p:spPr>
          <a:xfrm>
            <a:off x="651218" y="716013"/>
            <a:ext cx="4859624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6-Monats-Plan</a:t>
            </a:r>
          </a:p>
        </p:txBody>
      </p:sp>
      <p:sp>
        <p:nvSpPr>
          <p:cNvPr id="438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39" name="Features #2: Eigene KI-Modelle (Finetunings) für jede Redaktion…"/>
          <p:cNvSpPr txBox="1"/>
          <p:nvPr/>
        </p:nvSpPr>
        <p:spPr>
          <a:xfrm>
            <a:off x="765627" y="2529880"/>
            <a:ext cx="22200709" cy="597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Features #2: Eigene KI-Modelle (Finetunings) für jede Redaktion</a:t>
            </a:r>
          </a:p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OpenAI bietet eine Programmierschnittstelle zur Erstellung von KI-Finetuning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RedakTool kann die Beispieltexte und Ergebnisse nutzen, um für jede Redaktion eigene, maßgeschneiderte Finetuning-Modelle zu erstellen </a:t>
            </a: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Diese Vorgehensweise ist so bereits bei Kronehit erfolgreich im Einsatz.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2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3" name="6-Monats-Plan"/>
          <p:cNvSpPr txBox="1"/>
          <p:nvPr/>
        </p:nvSpPr>
        <p:spPr>
          <a:xfrm>
            <a:off x="651218" y="716013"/>
            <a:ext cx="4859624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6-Monats-Plan</a:t>
            </a:r>
          </a:p>
        </p:txBody>
      </p:sp>
      <p:sp>
        <p:nvSpPr>
          <p:cNvPr id="44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445" name="Features #3: Die besten RAG-Workflows integrieren…"/>
          <p:cNvSpPr txBox="1"/>
          <p:nvPr/>
        </p:nvSpPr>
        <p:spPr>
          <a:xfrm>
            <a:off x="746855" y="2556380"/>
            <a:ext cx="22200710" cy="52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  <a:r>
              <a:t>Features #3: Die besten RAG-Workflows integrieren  </a:t>
            </a:r>
          </a:p>
          <a:p>
            <a:pPr>
              <a:lnSpc>
                <a:spcPct val="100000"/>
              </a:lnSpc>
              <a:spcBef>
                <a:spcPts val="100"/>
              </a:spcBef>
              <a:defRPr b="1"/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z.B. „Second Opinion“ (mehrstufiges Pattern-Matching des BR; Open Source)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Andrew Ng’s Übersetzungs-RAG-Pipeline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</a:p>
          <a:p>
            <a:pPr marL="609600" indent="-609600">
              <a:lnSpc>
                <a:spcPct val="100000"/>
              </a:lnSpc>
              <a:spcBef>
                <a:spcPts val="100"/>
              </a:spcBef>
              <a:buSzPct val="123000"/>
              <a:buChar char="-"/>
            </a:pPr>
            <a:r>
              <a:t>Von der RedakTool-Community erarbeitete, veröffentlichte Workflows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" y="-88"/>
            <a:ext cx="24384314" cy="13716177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Rechteck"/>
          <p:cNvSpPr/>
          <p:nvPr/>
        </p:nvSpPr>
        <p:spPr>
          <a:xfrm>
            <a:off x="575752" y="272478"/>
            <a:ext cx="12026139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6" name="Bildschirmfoto 2024-07-22 um 13.26.06.png" descr="Bildschirmfoto 2024-07-22 um 13.2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057" y="378426"/>
            <a:ext cx="3483421" cy="1058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Quadrat"/>
          <p:cNvSpPr/>
          <p:nvPr/>
        </p:nvSpPr>
        <p:spPr>
          <a:xfrm>
            <a:off x="23101388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Zahlen &amp; Fakten"/>
          <p:cNvSpPr txBox="1"/>
          <p:nvPr/>
        </p:nvSpPr>
        <p:spPr>
          <a:xfrm>
            <a:off x="651218" y="716013"/>
            <a:ext cx="5609656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Zahlen &amp; Fakten</a:t>
            </a:r>
          </a:p>
        </p:txBody>
      </p:sp>
      <p:sp>
        <p:nvSpPr>
          <p:cNvPr id="202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03" name="🤩"/>
          <p:cNvSpPr txBox="1"/>
          <p:nvPr/>
        </p:nvSpPr>
        <p:spPr>
          <a:xfrm>
            <a:off x="11683207" y="2627891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🤩</a:t>
            </a:r>
          </a:p>
        </p:txBody>
      </p:sp>
      <p:sp>
        <p:nvSpPr>
          <p:cNvPr id="204" name="🥳"/>
          <p:cNvSpPr txBox="1"/>
          <p:nvPr/>
        </p:nvSpPr>
        <p:spPr>
          <a:xfrm>
            <a:off x="11716837" y="4575315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🥳</a:t>
            </a:r>
          </a:p>
        </p:txBody>
      </p:sp>
      <p:sp>
        <p:nvSpPr>
          <p:cNvPr id="205" name="55"/>
          <p:cNvSpPr txBox="1"/>
          <p:nvPr/>
        </p:nvSpPr>
        <p:spPr>
          <a:xfrm>
            <a:off x="665590" y="2485924"/>
            <a:ext cx="1384301" cy="150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55</a:t>
            </a:r>
          </a:p>
        </p:txBody>
      </p:sp>
      <p:sp>
        <p:nvSpPr>
          <p:cNvPr id="206" name="Beta-Anmeldungen"/>
          <p:cNvSpPr txBox="1"/>
          <p:nvPr/>
        </p:nvSpPr>
        <p:spPr>
          <a:xfrm>
            <a:off x="2467641" y="2827309"/>
            <a:ext cx="5982110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Beta-Anmeldungen</a:t>
            </a:r>
          </a:p>
        </p:txBody>
      </p:sp>
      <p:pic>
        <p:nvPicPr>
          <p:cNvPr id="207" name="Bildschirmfoto 2024-10-22 um 15.11.50.png" descr="Bildschirmfoto 2024-10-22 um 15.1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9584" y="9949467"/>
            <a:ext cx="9319023" cy="1757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schirmfoto 2024-10-22 um 15.12.10.png" descr="Bildschirmfoto 2024-10-22 um 15.12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99862" y="9506398"/>
            <a:ext cx="9338465" cy="46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Monate Entwicklung"/>
          <p:cNvSpPr txBox="1"/>
          <p:nvPr/>
        </p:nvSpPr>
        <p:spPr>
          <a:xfrm>
            <a:off x="14176561" y="4819830"/>
            <a:ext cx="6419689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Monate Entwicklung</a:t>
            </a:r>
          </a:p>
        </p:txBody>
      </p:sp>
      <p:pic>
        <p:nvPicPr>
          <p:cNvPr id="210" name="Bildschirmfoto 2024-10-22 um 15.13.16.png" descr="Bildschirmfoto 2024-10-22 um 15.13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05516" y="6162098"/>
            <a:ext cx="9413536" cy="175795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Branchen-Events"/>
          <p:cNvSpPr txBox="1"/>
          <p:nvPr/>
        </p:nvSpPr>
        <p:spPr>
          <a:xfrm>
            <a:off x="14120257" y="2872407"/>
            <a:ext cx="5274153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Branchen-Events</a:t>
            </a:r>
          </a:p>
        </p:txBody>
      </p:sp>
      <p:sp>
        <p:nvSpPr>
          <p:cNvPr id="212" name="4"/>
          <p:cNvSpPr txBox="1"/>
          <p:nvPr/>
        </p:nvSpPr>
        <p:spPr>
          <a:xfrm>
            <a:off x="13092231" y="2591367"/>
            <a:ext cx="749301" cy="1508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3" name="6"/>
          <p:cNvSpPr txBox="1"/>
          <p:nvPr/>
        </p:nvSpPr>
        <p:spPr>
          <a:xfrm>
            <a:off x="13101612" y="4502265"/>
            <a:ext cx="749301" cy="150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14" name="18"/>
          <p:cNvSpPr txBox="1"/>
          <p:nvPr/>
        </p:nvSpPr>
        <p:spPr>
          <a:xfrm>
            <a:off x="684361" y="4561887"/>
            <a:ext cx="1384301" cy="1508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18</a:t>
            </a:r>
          </a:p>
        </p:txBody>
      </p:sp>
      <p:sp>
        <p:nvSpPr>
          <p:cNvPr id="215" name="Redaktions-Anmeldungen"/>
          <p:cNvSpPr txBox="1"/>
          <p:nvPr/>
        </p:nvSpPr>
        <p:spPr>
          <a:xfrm>
            <a:off x="2425698" y="4842927"/>
            <a:ext cx="7980488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Redaktions-Anmeldungen</a:t>
            </a:r>
          </a:p>
        </p:txBody>
      </p:sp>
      <p:sp>
        <p:nvSpPr>
          <p:cNvPr id="216" name="(darunter Spiegel, Zeit, DLR, Handelsblatt, …)"/>
          <p:cNvSpPr txBox="1"/>
          <p:nvPr/>
        </p:nvSpPr>
        <p:spPr>
          <a:xfrm>
            <a:off x="2498133" y="5857949"/>
            <a:ext cx="8280339" cy="565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(darunter Spiegel, Zeit, DLR, Handelsblatt, …)</a:t>
            </a:r>
          </a:p>
        </p:txBody>
      </p:sp>
      <p:sp>
        <p:nvSpPr>
          <p:cNvPr id="217" name="99+"/>
          <p:cNvSpPr txBox="1"/>
          <p:nvPr/>
        </p:nvSpPr>
        <p:spPr>
          <a:xfrm>
            <a:off x="665590" y="6972028"/>
            <a:ext cx="1759993" cy="1471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98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99</a:t>
            </a:r>
            <a:r>
              <a:rPr sz="5600"/>
              <a:t>+</a:t>
            </a:r>
          </a:p>
        </p:txBody>
      </p:sp>
      <p:sp>
        <p:nvSpPr>
          <p:cNvPr id="218" name="…davon im letzten Monat:"/>
          <p:cNvSpPr txBox="1"/>
          <p:nvPr/>
        </p:nvSpPr>
        <p:spPr>
          <a:xfrm>
            <a:off x="13139735" y="8316245"/>
            <a:ext cx="8209156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…davon im letzten Monat:</a:t>
            </a:r>
          </a:p>
        </p:txBody>
      </p:sp>
      <p:sp>
        <p:nvSpPr>
          <p:cNvPr id="219" name="KI-Modelle integriert"/>
          <p:cNvSpPr txBox="1"/>
          <p:nvPr/>
        </p:nvSpPr>
        <p:spPr>
          <a:xfrm>
            <a:off x="2425698" y="7204758"/>
            <a:ext cx="6585063" cy="94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KI-Modelle integriert</a:t>
            </a:r>
          </a:p>
        </p:txBody>
      </p:sp>
      <p:sp>
        <p:nvSpPr>
          <p:cNvPr id="220" name="(Sprachmodelle, Transkription, Embedding …)"/>
          <p:cNvSpPr txBox="1"/>
          <p:nvPr/>
        </p:nvSpPr>
        <p:spPr>
          <a:xfrm>
            <a:off x="2498133" y="8256283"/>
            <a:ext cx="8281604" cy="5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(Sprachmodelle, Transkription, Embedding …)</a:t>
            </a:r>
          </a:p>
        </p:txBody>
      </p:sp>
      <p:sp>
        <p:nvSpPr>
          <p:cNvPr id="221" name="KI-Workflows/Prompts"/>
          <p:cNvSpPr txBox="1"/>
          <p:nvPr/>
        </p:nvSpPr>
        <p:spPr>
          <a:xfrm>
            <a:off x="2425698" y="9566590"/>
            <a:ext cx="7171917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KI-Workflows/Prompts</a:t>
            </a:r>
          </a:p>
        </p:txBody>
      </p:sp>
      <p:sp>
        <p:nvSpPr>
          <p:cNvPr id="222" name="9"/>
          <p:cNvSpPr txBox="1"/>
          <p:nvPr/>
        </p:nvSpPr>
        <p:spPr>
          <a:xfrm>
            <a:off x="1215386" y="9291360"/>
            <a:ext cx="736601" cy="1471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8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223" name="(Prosa, Zusammenfassung, Übersetzung, …)"/>
          <p:cNvSpPr txBox="1"/>
          <p:nvPr/>
        </p:nvSpPr>
        <p:spPr>
          <a:xfrm>
            <a:off x="2497501" y="10654618"/>
            <a:ext cx="7860978" cy="5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(Prosa, Zusammenfassung, Übersetzung, 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6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28" name="Use Cases…"/>
          <p:cNvSpPr txBox="1"/>
          <p:nvPr/>
        </p:nvSpPr>
        <p:spPr>
          <a:xfrm>
            <a:off x="7194884" y="5883388"/>
            <a:ext cx="9994232" cy="2309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Use Cases</a:t>
            </a:r>
            <a:endParaRPr b="1"/>
          </a:p>
          <a:p>
            <a:pPr algn="ctr">
              <a:defRPr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Was</a:t>
            </a:r>
            <a:r>
              <a:t> leistet </a:t>
            </a:r>
            <a:r>
              <a:rPr b="1"/>
              <a:t>RedakTool</a:t>
            </a:r>
            <a:r>
              <a:t> für </a:t>
            </a:r>
            <a:r>
              <a:rPr b="1"/>
              <a:t>wen</a:t>
            </a:r>
            <a:r>
              <a:t>?</a:t>
            </a:r>
          </a:p>
        </p:txBody>
      </p:sp>
      <p:sp>
        <p:nvSpPr>
          <p:cNvPr id="229" name="✨"/>
          <p:cNvSpPr txBox="1"/>
          <p:nvPr/>
        </p:nvSpPr>
        <p:spPr>
          <a:xfrm>
            <a:off x="11830050" y="4630628"/>
            <a:ext cx="72390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Bildschirmfoto 2024-10-16 um 14.35.13.png" descr="Bildschirmfoto 2024-10-16 um 14.35.13.png"/>
          <p:cNvPicPr>
            <a:picLocks noChangeAspect="1"/>
          </p:cNvPicPr>
          <p:nvPr/>
        </p:nvPicPr>
        <p:blipFill>
          <a:blip r:embed="rId2">
            <a:extLst/>
          </a:blip>
          <a:srcRect l="2212" t="41161" r="452" b="2501"/>
          <a:stretch>
            <a:fillRect/>
          </a:stretch>
        </p:blipFill>
        <p:spPr>
          <a:xfrm>
            <a:off x="-2479254" y="2466181"/>
            <a:ext cx="26991172" cy="88853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Rechteck"/>
          <p:cNvSpPr/>
          <p:nvPr/>
        </p:nvSpPr>
        <p:spPr>
          <a:xfrm>
            <a:off x="1108107" y="2739497"/>
            <a:ext cx="4382014" cy="27142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4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36" name="Use Cases"/>
          <p:cNvSpPr txBox="1"/>
          <p:nvPr/>
        </p:nvSpPr>
        <p:spPr>
          <a:xfrm>
            <a:off x="10542770" y="6384965"/>
            <a:ext cx="3298460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Use Cases</a:t>
            </a:r>
          </a:p>
        </p:txBody>
      </p:sp>
      <p:sp>
        <p:nvSpPr>
          <p:cNvPr id="237" name="Use Case: Redakteur*innen"/>
          <p:cNvSpPr txBox="1"/>
          <p:nvPr/>
        </p:nvSpPr>
        <p:spPr>
          <a:xfrm>
            <a:off x="7680759" y="640928"/>
            <a:ext cx="9022483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Use Case: Redakteur*innen</a:t>
            </a:r>
          </a:p>
        </p:txBody>
      </p:sp>
      <p:sp>
        <p:nvSpPr>
          <p:cNvPr id="238" name="„Nervige“ Arbeit mit KI schnell &amp; mit…"/>
          <p:cNvSpPr/>
          <p:nvPr/>
        </p:nvSpPr>
        <p:spPr>
          <a:xfrm>
            <a:off x="587161" y="2944083"/>
            <a:ext cx="4823223" cy="2305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8" y="0"/>
                </a:moveTo>
                <a:cubicBezTo>
                  <a:pt x="2373" y="0"/>
                  <a:pt x="2135" y="499"/>
                  <a:pt x="2135" y="1116"/>
                </a:cubicBezTo>
                <a:lnTo>
                  <a:pt x="2135" y="8933"/>
                </a:lnTo>
                <a:lnTo>
                  <a:pt x="0" y="11164"/>
                </a:lnTo>
                <a:lnTo>
                  <a:pt x="2135" y="13400"/>
                </a:lnTo>
                <a:lnTo>
                  <a:pt x="2135" y="20481"/>
                </a:lnTo>
                <a:cubicBezTo>
                  <a:pt x="2135" y="21097"/>
                  <a:pt x="2373" y="21600"/>
                  <a:pt x="2668" y="21600"/>
                </a:cubicBezTo>
                <a:lnTo>
                  <a:pt x="21067" y="21600"/>
                </a:lnTo>
                <a:cubicBezTo>
                  <a:pt x="21362" y="21600"/>
                  <a:pt x="21600" y="21097"/>
                  <a:pt x="21600" y="20481"/>
                </a:cubicBezTo>
                <a:lnTo>
                  <a:pt x="21600" y="1116"/>
                </a:lnTo>
                <a:cubicBezTo>
                  <a:pt x="21600" y="499"/>
                  <a:pt x="21362" y="0"/>
                  <a:pt x="21067" y="0"/>
                </a:cubicBezTo>
                <a:lnTo>
                  <a:pt x="266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„Nervige“ Arbeit mit KI schnell &amp; mit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Qualitätssicherung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erledigen.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Bildschirmfoto 2024-10-16 um 14.35.07.png" descr="Bildschirmfoto 2024-10-16 um 14.35.07.png"/>
          <p:cNvPicPr>
            <a:picLocks noChangeAspect="1"/>
          </p:cNvPicPr>
          <p:nvPr/>
        </p:nvPicPr>
        <p:blipFill>
          <a:blip r:embed="rId2">
            <a:extLst/>
          </a:blip>
          <a:srcRect l="935" t="0" r="0" b="51817"/>
          <a:stretch>
            <a:fillRect/>
          </a:stretch>
        </p:blipFill>
        <p:spPr>
          <a:xfrm>
            <a:off x="1696260" y="2499760"/>
            <a:ext cx="27405620" cy="954692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Rechteck"/>
          <p:cNvSpPr/>
          <p:nvPr/>
        </p:nvSpPr>
        <p:spPr>
          <a:xfrm>
            <a:off x="4175147" y="4847610"/>
            <a:ext cx="4822922" cy="30416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45" name="Use Case: IT-Verantwortliche"/>
          <p:cNvSpPr txBox="1"/>
          <p:nvPr/>
        </p:nvSpPr>
        <p:spPr>
          <a:xfrm>
            <a:off x="7396844" y="678471"/>
            <a:ext cx="9590312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Use Case: IT-Verantwortliche</a:t>
            </a:r>
          </a:p>
        </p:txBody>
      </p:sp>
      <p:sp>
        <p:nvSpPr>
          <p:cNvPr id="246" name="KI im eigenen Medienhaus…"/>
          <p:cNvSpPr/>
          <p:nvPr/>
        </p:nvSpPr>
        <p:spPr>
          <a:xfrm>
            <a:off x="3574822" y="4847610"/>
            <a:ext cx="5174457" cy="304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7" y="0"/>
                </a:moveTo>
                <a:cubicBezTo>
                  <a:pt x="2373" y="0"/>
                  <a:pt x="2134" y="406"/>
                  <a:pt x="2134" y="908"/>
                </a:cubicBezTo>
                <a:lnTo>
                  <a:pt x="2134" y="10707"/>
                </a:lnTo>
                <a:lnTo>
                  <a:pt x="0" y="12522"/>
                </a:lnTo>
                <a:lnTo>
                  <a:pt x="2134" y="14337"/>
                </a:lnTo>
                <a:lnTo>
                  <a:pt x="2134" y="20692"/>
                </a:lnTo>
                <a:cubicBezTo>
                  <a:pt x="2134" y="21194"/>
                  <a:pt x="2373" y="21600"/>
                  <a:pt x="2667" y="21600"/>
                </a:cubicBezTo>
                <a:lnTo>
                  <a:pt x="21067" y="21600"/>
                </a:lnTo>
                <a:cubicBezTo>
                  <a:pt x="21361" y="21600"/>
                  <a:pt x="21600" y="21194"/>
                  <a:pt x="21600" y="20692"/>
                </a:cubicBezTo>
                <a:lnTo>
                  <a:pt x="21600" y="908"/>
                </a:lnTo>
                <a:cubicBezTo>
                  <a:pt x="21600" y="406"/>
                  <a:pt x="21361" y="0"/>
                  <a:pt x="21067" y="0"/>
                </a:cubicBezTo>
                <a:lnTo>
                  <a:pt x="266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KI im eigenen Medienhaus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ohne große technische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Hürden einsetzen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Bildschirmfoto 2024-10-16 um 14.35.07.png" descr="Bildschirmfoto 2024-10-16 um 14.35.07.png"/>
          <p:cNvPicPr>
            <a:picLocks noChangeAspect="1"/>
          </p:cNvPicPr>
          <p:nvPr/>
        </p:nvPicPr>
        <p:blipFill>
          <a:blip r:embed="rId2">
            <a:extLst/>
          </a:blip>
          <a:srcRect l="0" t="46805" r="0" b="0"/>
          <a:stretch>
            <a:fillRect/>
          </a:stretch>
        </p:blipFill>
        <p:spPr>
          <a:xfrm>
            <a:off x="95972" y="2487011"/>
            <a:ext cx="26374478" cy="10048465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Rechteck"/>
          <p:cNvSpPr/>
          <p:nvPr/>
        </p:nvSpPr>
        <p:spPr>
          <a:xfrm>
            <a:off x="1490843" y="3176959"/>
            <a:ext cx="6083975" cy="30416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0" name="Quadrat"/>
          <p:cNvSpPr/>
          <p:nvPr/>
        </p:nvSpPr>
        <p:spPr>
          <a:xfrm>
            <a:off x="181554" y="1234246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1" name="Rechteck"/>
          <p:cNvSpPr/>
          <p:nvPr/>
        </p:nvSpPr>
        <p:spPr>
          <a:xfrm>
            <a:off x="-1" y="879"/>
            <a:ext cx="24384001" cy="162784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Aron Homberg"/>
          <p:cNvSpPr txBox="1"/>
          <p:nvPr/>
        </p:nvSpPr>
        <p:spPr>
          <a:xfrm>
            <a:off x="11181289" y="12921896"/>
            <a:ext cx="202142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5E5E5E"/>
                </a:solidFill>
              </a:defRPr>
            </a:lvl1pPr>
          </a:lstStyle>
          <a:p>
            <a:pPr/>
            <a:r>
              <a:t>Aron Homberg</a:t>
            </a:r>
          </a:p>
        </p:txBody>
      </p:sp>
      <p:sp>
        <p:nvSpPr>
          <p:cNvPr id="253" name="Use Cases"/>
          <p:cNvSpPr txBox="1"/>
          <p:nvPr/>
        </p:nvSpPr>
        <p:spPr>
          <a:xfrm>
            <a:off x="10542770" y="6384965"/>
            <a:ext cx="3298460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Use Cases</a:t>
            </a:r>
          </a:p>
        </p:txBody>
      </p:sp>
      <p:sp>
        <p:nvSpPr>
          <p:cNvPr id="254" name="Use Case: Prompt-Expert*innen"/>
          <p:cNvSpPr txBox="1"/>
          <p:nvPr/>
        </p:nvSpPr>
        <p:spPr>
          <a:xfrm>
            <a:off x="6938776" y="636431"/>
            <a:ext cx="10506448" cy="94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5900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Use Case: Prompt-Expert*innen</a:t>
            </a:r>
          </a:p>
        </p:txBody>
      </p:sp>
      <p:sp>
        <p:nvSpPr>
          <p:cNvPr id="255" name="Schnell &amp; flexibel eigene Prompts und einfache RAG-Workflows testen und  einsetzen."/>
          <p:cNvSpPr/>
          <p:nvPr/>
        </p:nvSpPr>
        <p:spPr>
          <a:xfrm>
            <a:off x="643188" y="3730691"/>
            <a:ext cx="6915945" cy="233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9" y="0"/>
                </a:moveTo>
                <a:cubicBezTo>
                  <a:pt x="2374" y="0"/>
                  <a:pt x="2134" y="709"/>
                  <a:pt x="2134" y="1581"/>
                </a:cubicBezTo>
                <a:lnTo>
                  <a:pt x="2134" y="3676"/>
                </a:lnTo>
                <a:lnTo>
                  <a:pt x="0" y="6834"/>
                </a:lnTo>
                <a:lnTo>
                  <a:pt x="2134" y="9993"/>
                </a:lnTo>
                <a:lnTo>
                  <a:pt x="2134" y="20019"/>
                </a:lnTo>
                <a:cubicBezTo>
                  <a:pt x="2134" y="20891"/>
                  <a:pt x="2374" y="21600"/>
                  <a:pt x="2669" y="21600"/>
                </a:cubicBezTo>
                <a:lnTo>
                  <a:pt x="21066" y="21600"/>
                </a:lnTo>
                <a:cubicBezTo>
                  <a:pt x="21360" y="21600"/>
                  <a:pt x="21600" y="20891"/>
                  <a:pt x="21600" y="20019"/>
                </a:cubicBezTo>
                <a:lnTo>
                  <a:pt x="21600" y="1581"/>
                </a:lnTo>
                <a:cubicBezTo>
                  <a:pt x="21600" y="709"/>
                  <a:pt x="21360" y="0"/>
                  <a:pt x="21066" y="0"/>
                </a:cubicBezTo>
                <a:lnTo>
                  <a:pt x="266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Schnell &amp; flexibel eigene Prompts und einfache RAG-Workflows testen und  einsetzen.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